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</p:sldIdLst>
  <p:sldSz cx="18288000" cy="10287000"/>
  <p:notesSz cx="6858000" cy="9144000"/>
  <p:embeddedFontLst>
    <p:embeddedFont>
      <p:font typeface="윤고딕" panose="020B0600000101010101" charset="-127"/>
      <p:regular r:id="rId3"/>
    </p:embeddedFont>
    <p:embeddedFont>
      <p:font typeface="윤고딕 Semi-Bold" panose="020B0600000101010101" charset="-127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000"/>
    <a:srgbClr val="FFA600"/>
    <a:srgbClr val="FF620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theme" Target="theme/theme1.xml"/><Relationship Id="rId5" Type="http://schemas.openxmlformats.org/officeDocument/2006/relationships/font" Target="fonts/font3.fntdata"/><Relationship Id="rId10" Type="http://schemas.openxmlformats.org/officeDocument/2006/relationships/viewProps" Target="viewProps.xml"/><Relationship Id="rId4" Type="http://schemas.openxmlformats.org/officeDocument/2006/relationships/font" Target="fonts/font2.fntdata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9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8695" y="2857500"/>
            <a:ext cx="16830610" cy="6308288"/>
            <a:chOff x="0" y="0"/>
            <a:chExt cx="4432753" cy="16614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32753" cy="1661442"/>
            </a:xfrm>
            <a:custGeom>
              <a:avLst/>
              <a:gdLst/>
              <a:ahLst/>
              <a:cxnLst/>
              <a:rect l="l" t="t" r="r" b="b"/>
              <a:pathLst>
                <a:path w="4432753" h="1661442">
                  <a:moveTo>
                    <a:pt x="21160" y="0"/>
                  </a:moveTo>
                  <a:lnTo>
                    <a:pt x="4411594" y="0"/>
                  </a:lnTo>
                  <a:cubicBezTo>
                    <a:pt x="4423280" y="0"/>
                    <a:pt x="4432753" y="9473"/>
                    <a:pt x="4432753" y="21160"/>
                  </a:cubicBezTo>
                  <a:lnTo>
                    <a:pt x="4432753" y="1640283"/>
                  </a:lnTo>
                  <a:cubicBezTo>
                    <a:pt x="4432753" y="1651969"/>
                    <a:pt x="4423280" y="1661442"/>
                    <a:pt x="4411594" y="1661442"/>
                  </a:cubicBezTo>
                  <a:lnTo>
                    <a:pt x="21160" y="1661442"/>
                  </a:lnTo>
                  <a:cubicBezTo>
                    <a:pt x="9473" y="1661442"/>
                    <a:pt x="0" y="1651969"/>
                    <a:pt x="0" y="1640283"/>
                  </a:cubicBezTo>
                  <a:lnTo>
                    <a:pt x="0" y="21160"/>
                  </a:lnTo>
                  <a:cubicBezTo>
                    <a:pt x="0" y="9473"/>
                    <a:pt x="9473" y="0"/>
                    <a:pt x="21160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>
              <a:solidFill>
                <a:srgbClr val="D9D9D9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432753" cy="17090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728695" y="681070"/>
            <a:ext cx="4899754" cy="413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FF8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01. </a:t>
            </a:r>
            <a:r>
              <a:rPr lang="ko-KR" altLang="en-US" sz="2499" dirty="0">
                <a:solidFill>
                  <a:srgbClr val="FF8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구동환경</a:t>
            </a:r>
            <a:r>
              <a:rPr lang="en-US" sz="2499" dirty="0">
                <a:solidFill>
                  <a:srgbClr val="FF8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940477" y="1789768"/>
            <a:ext cx="10407046" cy="662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ko-KR" altLang="en-US" sz="3999" dirty="0" err="1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알바냥</a:t>
            </a:r>
            <a:r>
              <a:rPr lang="en-US" altLang="ko-KR" sz="399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_</a:t>
            </a:r>
            <a:r>
              <a:rPr lang="ko-KR" altLang="en-US" sz="399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스타일가이드</a:t>
            </a:r>
            <a:r>
              <a:rPr lang="en-US" altLang="ko-KR" sz="399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_</a:t>
            </a:r>
            <a:r>
              <a:rPr lang="ko-KR" altLang="en-US" sz="3999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구동환경</a:t>
            </a:r>
            <a:endParaRPr lang="en-US" sz="3999" dirty="0">
              <a:solidFill>
                <a:srgbClr val="000000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682147" y="3786671"/>
            <a:ext cx="5961314" cy="279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93"/>
              </a:lnSpc>
              <a:spcBef>
                <a:spcPct val="0"/>
              </a:spcBef>
            </a:pPr>
            <a:r>
              <a:rPr lang="ko-KR" altLang="en-US" sz="36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컴퓨터 </a:t>
            </a:r>
            <a:r>
              <a:rPr lang="en-US" sz="36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OS : Windows</a:t>
            </a:r>
          </a:p>
          <a:p>
            <a:pPr>
              <a:lnSpc>
                <a:spcPts val="7593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Browser : chrome</a:t>
            </a:r>
          </a:p>
          <a:p>
            <a:pPr>
              <a:lnSpc>
                <a:spcPts val="7593"/>
              </a:lnSpc>
              <a:spcBef>
                <a:spcPct val="0"/>
              </a:spcBef>
            </a:pPr>
            <a:r>
              <a:rPr lang="ko-KR" altLang="en-US" sz="36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해상도 </a:t>
            </a:r>
            <a:r>
              <a:rPr lang="en-US" altLang="ko-KR" sz="36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: 1920px</a:t>
            </a:r>
            <a:r>
              <a:rPr lang="ko-KR" altLang="en-US" sz="36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 </a:t>
            </a:r>
            <a:r>
              <a:rPr lang="en-US" altLang="ko-KR" sz="36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X1080px</a:t>
            </a:r>
          </a:p>
        </p:txBody>
      </p:sp>
      <p:sp>
        <p:nvSpPr>
          <p:cNvPr id="23" name="AutoShape 23"/>
          <p:cNvSpPr/>
          <p:nvPr/>
        </p:nvSpPr>
        <p:spPr>
          <a:xfrm>
            <a:off x="7848600" y="3945124"/>
            <a:ext cx="0" cy="4890977"/>
          </a:xfrm>
          <a:prstGeom prst="line">
            <a:avLst/>
          </a:prstGeom>
          <a:ln w="9525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4" name="Group 8">
            <a:extLst>
              <a:ext uri="{FF2B5EF4-FFF2-40B4-BE49-F238E27FC236}">
                <a16:creationId xmlns:a16="http://schemas.microsoft.com/office/drawing/2014/main" id="{A5E367F7-199C-4EA9-97FF-27EB6102B727}"/>
              </a:ext>
            </a:extLst>
          </p:cNvPr>
          <p:cNvGrpSpPr/>
          <p:nvPr/>
        </p:nvGrpSpPr>
        <p:grpSpPr>
          <a:xfrm>
            <a:off x="10972800" y="3024600"/>
            <a:ext cx="6395469" cy="1009109"/>
            <a:chOff x="0" y="0"/>
            <a:chExt cx="3840772" cy="666249"/>
          </a:xfrm>
        </p:grpSpPr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A0237F7-7971-4EBB-A561-76F46F4C6CCC}"/>
                </a:ext>
              </a:extLst>
            </p:cNvPr>
            <p:cNvSpPr/>
            <p:nvPr/>
          </p:nvSpPr>
          <p:spPr>
            <a:xfrm>
              <a:off x="0" y="0"/>
              <a:ext cx="3840772" cy="666249"/>
            </a:xfrm>
            <a:custGeom>
              <a:avLst/>
              <a:gdLst/>
              <a:ahLst/>
              <a:cxnLst/>
              <a:rect l="l" t="t" r="r" b="b"/>
              <a:pathLst>
                <a:path w="3840772" h="666249">
                  <a:moveTo>
                    <a:pt x="22828" y="0"/>
                  </a:moveTo>
                  <a:lnTo>
                    <a:pt x="3817944" y="0"/>
                  </a:lnTo>
                  <a:cubicBezTo>
                    <a:pt x="3830551" y="0"/>
                    <a:pt x="3840772" y="10221"/>
                    <a:pt x="3840772" y="22828"/>
                  </a:cubicBezTo>
                  <a:lnTo>
                    <a:pt x="3840772" y="643421"/>
                  </a:lnTo>
                  <a:cubicBezTo>
                    <a:pt x="3840772" y="656028"/>
                    <a:pt x="3830551" y="666249"/>
                    <a:pt x="3817944" y="666249"/>
                  </a:cubicBezTo>
                  <a:lnTo>
                    <a:pt x="22828" y="666249"/>
                  </a:lnTo>
                  <a:cubicBezTo>
                    <a:pt x="10221" y="666249"/>
                    <a:pt x="0" y="656028"/>
                    <a:pt x="0" y="643421"/>
                  </a:cubicBezTo>
                  <a:lnTo>
                    <a:pt x="0" y="22828"/>
                  </a:lnTo>
                  <a:cubicBezTo>
                    <a:pt x="0" y="10221"/>
                    <a:pt x="10221" y="0"/>
                    <a:pt x="22828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>
              <a:solidFill>
                <a:srgbClr val="D9D9D9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6" name="TextBox 10">
              <a:extLst>
                <a:ext uri="{FF2B5EF4-FFF2-40B4-BE49-F238E27FC236}">
                  <a16:creationId xmlns:a16="http://schemas.microsoft.com/office/drawing/2014/main" id="{3160CA5F-4F4E-4815-AC9B-4ED3E041D58A}"/>
                </a:ext>
              </a:extLst>
            </p:cNvPr>
            <p:cNvSpPr txBox="1"/>
            <p:nvPr/>
          </p:nvSpPr>
          <p:spPr>
            <a:xfrm>
              <a:off x="0" y="-47625"/>
              <a:ext cx="3840772" cy="7138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27" name="TextBox 14">
            <a:extLst>
              <a:ext uri="{FF2B5EF4-FFF2-40B4-BE49-F238E27FC236}">
                <a16:creationId xmlns:a16="http://schemas.microsoft.com/office/drawing/2014/main" id="{40E64E69-F3E1-41B9-8C0F-6B7CD2810A8F}"/>
              </a:ext>
            </a:extLst>
          </p:cNvPr>
          <p:cNvSpPr txBox="1"/>
          <p:nvPr/>
        </p:nvSpPr>
        <p:spPr>
          <a:xfrm>
            <a:off x="11244001" y="3264227"/>
            <a:ext cx="1607021" cy="4966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Header</a:t>
            </a:r>
          </a:p>
        </p:txBody>
      </p:sp>
      <p:sp>
        <p:nvSpPr>
          <p:cNvPr id="29" name="TextBox 16">
            <a:extLst>
              <a:ext uri="{FF2B5EF4-FFF2-40B4-BE49-F238E27FC236}">
                <a16:creationId xmlns:a16="http://schemas.microsoft.com/office/drawing/2014/main" id="{6A11281D-9A8E-4061-8EC1-B922EAC52DAD}"/>
              </a:ext>
            </a:extLst>
          </p:cNvPr>
          <p:cNvSpPr txBox="1"/>
          <p:nvPr/>
        </p:nvSpPr>
        <p:spPr>
          <a:xfrm>
            <a:off x="12959859" y="3158801"/>
            <a:ext cx="3958306" cy="733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5901" lvl="1" algn="l">
              <a:lnSpc>
                <a:spcPts val="3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로고</a:t>
            </a:r>
            <a:r>
              <a:rPr lang="en-US" altLang="ko-KR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메뉴</a:t>
            </a:r>
            <a:r>
              <a:rPr lang="en-US" altLang="ko-KR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네비게이션</a:t>
            </a:r>
            <a:r>
              <a:rPr lang="en-US" altLang="ko-KR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로그인</a:t>
            </a:r>
            <a:r>
              <a:rPr lang="en-US" altLang="ko-KR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회원가입</a:t>
            </a:r>
            <a:r>
              <a:rPr lang="en-US" altLang="ko-KR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유사사이트 안내링크</a:t>
            </a:r>
            <a:endParaRPr lang="en-US" sz="20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grpSp>
        <p:nvGrpSpPr>
          <p:cNvPr id="30" name="Group 8">
            <a:extLst>
              <a:ext uri="{FF2B5EF4-FFF2-40B4-BE49-F238E27FC236}">
                <a16:creationId xmlns:a16="http://schemas.microsoft.com/office/drawing/2014/main" id="{6D053601-CE22-4A3D-9484-5C9F62F4CB14}"/>
              </a:ext>
            </a:extLst>
          </p:cNvPr>
          <p:cNvGrpSpPr/>
          <p:nvPr/>
        </p:nvGrpSpPr>
        <p:grpSpPr>
          <a:xfrm>
            <a:off x="10972800" y="4214342"/>
            <a:ext cx="6395469" cy="1009109"/>
            <a:chOff x="0" y="0"/>
            <a:chExt cx="3840772" cy="666249"/>
          </a:xfrm>
        </p:grpSpPr>
        <p:sp>
          <p:nvSpPr>
            <p:cNvPr id="31" name="Freeform 9">
              <a:extLst>
                <a:ext uri="{FF2B5EF4-FFF2-40B4-BE49-F238E27FC236}">
                  <a16:creationId xmlns:a16="http://schemas.microsoft.com/office/drawing/2014/main" id="{DD56650F-9B21-4100-A3B6-ABDF99BE3CE6}"/>
                </a:ext>
              </a:extLst>
            </p:cNvPr>
            <p:cNvSpPr/>
            <p:nvPr/>
          </p:nvSpPr>
          <p:spPr>
            <a:xfrm>
              <a:off x="0" y="0"/>
              <a:ext cx="3840772" cy="666249"/>
            </a:xfrm>
            <a:custGeom>
              <a:avLst/>
              <a:gdLst/>
              <a:ahLst/>
              <a:cxnLst/>
              <a:rect l="l" t="t" r="r" b="b"/>
              <a:pathLst>
                <a:path w="3840772" h="666249">
                  <a:moveTo>
                    <a:pt x="22828" y="0"/>
                  </a:moveTo>
                  <a:lnTo>
                    <a:pt x="3817944" y="0"/>
                  </a:lnTo>
                  <a:cubicBezTo>
                    <a:pt x="3830551" y="0"/>
                    <a:pt x="3840772" y="10221"/>
                    <a:pt x="3840772" y="22828"/>
                  </a:cubicBezTo>
                  <a:lnTo>
                    <a:pt x="3840772" y="643421"/>
                  </a:lnTo>
                  <a:cubicBezTo>
                    <a:pt x="3840772" y="656028"/>
                    <a:pt x="3830551" y="666249"/>
                    <a:pt x="3817944" y="666249"/>
                  </a:cubicBezTo>
                  <a:lnTo>
                    <a:pt x="22828" y="666249"/>
                  </a:lnTo>
                  <a:cubicBezTo>
                    <a:pt x="10221" y="666249"/>
                    <a:pt x="0" y="656028"/>
                    <a:pt x="0" y="643421"/>
                  </a:cubicBezTo>
                  <a:lnTo>
                    <a:pt x="0" y="22828"/>
                  </a:lnTo>
                  <a:cubicBezTo>
                    <a:pt x="0" y="10221"/>
                    <a:pt x="10221" y="0"/>
                    <a:pt x="22828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>
              <a:solidFill>
                <a:srgbClr val="D9D9D9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32" name="TextBox 10">
              <a:extLst>
                <a:ext uri="{FF2B5EF4-FFF2-40B4-BE49-F238E27FC236}">
                  <a16:creationId xmlns:a16="http://schemas.microsoft.com/office/drawing/2014/main" id="{BFBFE8E1-E6A7-4D9B-9AAD-678517C94F15}"/>
                </a:ext>
              </a:extLst>
            </p:cNvPr>
            <p:cNvSpPr txBox="1"/>
            <p:nvPr/>
          </p:nvSpPr>
          <p:spPr>
            <a:xfrm>
              <a:off x="0" y="-47625"/>
              <a:ext cx="3840772" cy="7138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33" name="TextBox 14">
            <a:extLst>
              <a:ext uri="{FF2B5EF4-FFF2-40B4-BE49-F238E27FC236}">
                <a16:creationId xmlns:a16="http://schemas.microsoft.com/office/drawing/2014/main" id="{68D7A637-E484-4624-BAD7-66C482E13441}"/>
              </a:ext>
            </a:extLst>
          </p:cNvPr>
          <p:cNvSpPr txBox="1"/>
          <p:nvPr/>
        </p:nvSpPr>
        <p:spPr>
          <a:xfrm>
            <a:off x="11244001" y="4454245"/>
            <a:ext cx="1607021" cy="4966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Main</a:t>
            </a:r>
          </a:p>
        </p:txBody>
      </p:sp>
      <p:sp>
        <p:nvSpPr>
          <p:cNvPr id="34" name="TextBox 16">
            <a:extLst>
              <a:ext uri="{FF2B5EF4-FFF2-40B4-BE49-F238E27FC236}">
                <a16:creationId xmlns:a16="http://schemas.microsoft.com/office/drawing/2014/main" id="{448EDD58-2F3B-4AB2-B7CF-19B2B12EC690}"/>
              </a:ext>
            </a:extLst>
          </p:cNvPr>
          <p:cNvSpPr txBox="1"/>
          <p:nvPr/>
        </p:nvSpPr>
        <p:spPr>
          <a:xfrm>
            <a:off x="12959859" y="4476675"/>
            <a:ext cx="4436987" cy="354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5901" lvl="1" algn="l">
              <a:lnSpc>
                <a:spcPts val="3000"/>
              </a:lnSpc>
            </a:pPr>
            <a:r>
              <a:rPr lang="ko-KR" altLang="en-US" sz="22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배너</a:t>
            </a:r>
            <a:r>
              <a:rPr lang="en-US" altLang="ko-KR" sz="22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slide, </a:t>
            </a:r>
            <a:r>
              <a:rPr lang="ko-KR" altLang="en-US" sz="22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간소화된 </a:t>
            </a:r>
            <a:r>
              <a:rPr lang="ko-KR" altLang="en-US" sz="2200" dirty="0" err="1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추천알바안내</a:t>
            </a:r>
            <a:endParaRPr lang="en-US" sz="22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grpSp>
        <p:nvGrpSpPr>
          <p:cNvPr id="37" name="Group 8">
            <a:extLst>
              <a:ext uri="{FF2B5EF4-FFF2-40B4-BE49-F238E27FC236}">
                <a16:creationId xmlns:a16="http://schemas.microsoft.com/office/drawing/2014/main" id="{AB06E08F-A11C-47B5-A7F5-8BFF9E00E2FC}"/>
              </a:ext>
            </a:extLst>
          </p:cNvPr>
          <p:cNvGrpSpPr/>
          <p:nvPr/>
        </p:nvGrpSpPr>
        <p:grpSpPr>
          <a:xfrm>
            <a:off x="10979020" y="5448124"/>
            <a:ext cx="6395469" cy="2361566"/>
            <a:chOff x="0" y="0"/>
            <a:chExt cx="3840772" cy="666249"/>
          </a:xfrm>
        </p:grpSpPr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8BA25E47-42E4-41E0-AC27-6C77176786D6}"/>
                </a:ext>
              </a:extLst>
            </p:cNvPr>
            <p:cNvSpPr/>
            <p:nvPr/>
          </p:nvSpPr>
          <p:spPr>
            <a:xfrm>
              <a:off x="0" y="0"/>
              <a:ext cx="3840772" cy="666249"/>
            </a:xfrm>
            <a:custGeom>
              <a:avLst/>
              <a:gdLst/>
              <a:ahLst/>
              <a:cxnLst/>
              <a:rect l="l" t="t" r="r" b="b"/>
              <a:pathLst>
                <a:path w="3840772" h="666249">
                  <a:moveTo>
                    <a:pt x="22828" y="0"/>
                  </a:moveTo>
                  <a:lnTo>
                    <a:pt x="3817944" y="0"/>
                  </a:lnTo>
                  <a:cubicBezTo>
                    <a:pt x="3830551" y="0"/>
                    <a:pt x="3840772" y="10221"/>
                    <a:pt x="3840772" y="22828"/>
                  </a:cubicBezTo>
                  <a:lnTo>
                    <a:pt x="3840772" y="643421"/>
                  </a:lnTo>
                  <a:cubicBezTo>
                    <a:pt x="3840772" y="656028"/>
                    <a:pt x="3830551" y="666249"/>
                    <a:pt x="3817944" y="666249"/>
                  </a:cubicBezTo>
                  <a:lnTo>
                    <a:pt x="22828" y="666249"/>
                  </a:lnTo>
                  <a:cubicBezTo>
                    <a:pt x="10221" y="666249"/>
                    <a:pt x="0" y="656028"/>
                    <a:pt x="0" y="643421"/>
                  </a:cubicBezTo>
                  <a:lnTo>
                    <a:pt x="0" y="22828"/>
                  </a:lnTo>
                  <a:cubicBezTo>
                    <a:pt x="0" y="10221"/>
                    <a:pt x="10221" y="0"/>
                    <a:pt x="22828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>
              <a:solidFill>
                <a:srgbClr val="D9D9D9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39" name="TextBox 10">
              <a:extLst>
                <a:ext uri="{FF2B5EF4-FFF2-40B4-BE49-F238E27FC236}">
                  <a16:creationId xmlns:a16="http://schemas.microsoft.com/office/drawing/2014/main" id="{E0757636-3381-43C1-B3A4-2107AC610895}"/>
                </a:ext>
              </a:extLst>
            </p:cNvPr>
            <p:cNvSpPr txBox="1"/>
            <p:nvPr/>
          </p:nvSpPr>
          <p:spPr>
            <a:xfrm>
              <a:off x="0" y="-47625"/>
              <a:ext cx="3840772" cy="7138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40" name="TextBox 14">
            <a:extLst>
              <a:ext uri="{FF2B5EF4-FFF2-40B4-BE49-F238E27FC236}">
                <a16:creationId xmlns:a16="http://schemas.microsoft.com/office/drawing/2014/main" id="{CF0373D0-9F87-4D72-B2A3-118539C692CB}"/>
              </a:ext>
            </a:extLst>
          </p:cNvPr>
          <p:cNvSpPr txBox="1"/>
          <p:nvPr/>
        </p:nvSpPr>
        <p:spPr>
          <a:xfrm>
            <a:off x="11102793" y="6287606"/>
            <a:ext cx="1857066" cy="4966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Contents</a:t>
            </a:r>
          </a:p>
        </p:txBody>
      </p:sp>
      <p:sp>
        <p:nvSpPr>
          <p:cNvPr id="41" name="TextBox 16">
            <a:extLst>
              <a:ext uri="{FF2B5EF4-FFF2-40B4-BE49-F238E27FC236}">
                <a16:creationId xmlns:a16="http://schemas.microsoft.com/office/drawing/2014/main" id="{8FE8855E-ACBC-4E51-B4EC-F176B067BC99}"/>
              </a:ext>
            </a:extLst>
          </p:cNvPr>
          <p:cNvSpPr txBox="1"/>
          <p:nvPr/>
        </p:nvSpPr>
        <p:spPr>
          <a:xfrm>
            <a:off x="12959859" y="5500264"/>
            <a:ext cx="4495799" cy="22572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5901" lvl="1">
              <a:lnSpc>
                <a:spcPts val="3000"/>
              </a:lnSpc>
            </a:pPr>
            <a:r>
              <a:rPr lang="ko-KR" altLang="en-US" sz="1500" b="1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홈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: 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각 추천채용공고 미리보기 제공</a:t>
            </a:r>
            <a:r>
              <a:rPr lang="en-US" altLang="ko-KR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및 공지사항</a:t>
            </a:r>
            <a:endParaRPr lang="en-US" altLang="ko-KR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15901" lvl="1">
              <a:lnSpc>
                <a:spcPts val="3000"/>
              </a:lnSpc>
            </a:pPr>
            <a:r>
              <a:rPr lang="en-US" altLang="ko-KR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    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이벤트 등 안내</a:t>
            </a:r>
            <a:endParaRPr lang="en-US" altLang="ko-KR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15901" lvl="1" algn="l">
              <a:lnSpc>
                <a:spcPts val="3000"/>
              </a:lnSpc>
            </a:pPr>
            <a:r>
              <a:rPr lang="ko-KR" altLang="en-US" sz="1500" b="1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이력서관리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: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이력서 작성</a:t>
            </a:r>
            <a:r>
              <a:rPr lang="en-US" altLang="ko-KR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수정</a:t>
            </a:r>
            <a:r>
              <a:rPr lang="en-US" altLang="ko-KR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삭제 등 서비스 제공 </a:t>
            </a:r>
            <a:endParaRPr lang="en-US" altLang="ko-KR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15901" lvl="1" algn="l">
              <a:lnSpc>
                <a:spcPts val="3000"/>
              </a:lnSpc>
            </a:pPr>
            <a:r>
              <a:rPr lang="ko-KR" altLang="en-US" sz="1500" b="1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채용정보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en-US" altLang="ko-KR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: 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지역별</a:t>
            </a:r>
            <a:r>
              <a:rPr lang="en-US" altLang="ko-KR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알바리스트 링크 및 최신 등록된</a:t>
            </a:r>
            <a:endParaRPr lang="en-US" altLang="ko-KR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15901" lvl="1" algn="l">
              <a:lnSpc>
                <a:spcPts val="3000"/>
              </a:lnSpc>
            </a:pP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               채용공고 안내</a:t>
            </a:r>
            <a:endParaRPr lang="en-US" altLang="ko-KR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marL="215901" lvl="1" algn="l">
              <a:lnSpc>
                <a:spcPts val="3000"/>
              </a:lnSpc>
            </a:pPr>
            <a:r>
              <a:rPr lang="ko-KR" altLang="en-US" sz="1500" b="1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브랜드 알바 </a:t>
            </a:r>
            <a:r>
              <a:rPr lang="en-US" altLang="ko-KR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:</a:t>
            </a:r>
            <a:r>
              <a:rPr lang="ko-KR" altLang="en-US" sz="15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 브랜드홍보 및 추천브랜드 안내</a:t>
            </a:r>
            <a:endParaRPr lang="en-US" sz="15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grpSp>
        <p:nvGrpSpPr>
          <p:cNvPr id="42" name="Group 8">
            <a:extLst>
              <a:ext uri="{FF2B5EF4-FFF2-40B4-BE49-F238E27FC236}">
                <a16:creationId xmlns:a16="http://schemas.microsoft.com/office/drawing/2014/main" id="{E75C5C88-7F37-404F-9074-705EAF2B8BFE}"/>
              </a:ext>
            </a:extLst>
          </p:cNvPr>
          <p:cNvGrpSpPr/>
          <p:nvPr/>
        </p:nvGrpSpPr>
        <p:grpSpPr>
          <a:xfrm>
            <a:off x="10956484" y="7960068"/>
            <a:ext cx="6395469" cy="1009109"/>
            <a:chOff x="0" y="0"/>
            <a:chExt cx="3840772" cy="666249"/>
          </a:xfrm>
        </p:grpSpPr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0026F741-4D04-431D-88B1-BEA45ACE9372}"/>
                </a:ext>
              </a:extLst>
            </p:cNvPr>
            <p:cNvSpPr/>
            <p:nvPr/>
          </p:nvSpPr>
          <p:spPr>
            <a:xfrm>
              <a:off x="0" y="0"/>
              <a:ext cx="3840772" cy="666249"/>
            </a:xfrm>
            <a:custGeom>
              <a:avLst/>
              <a:gdLst/>
              <a:ahLst/>
              <a:cxnLst/>
              <a:rect l="l" t="t" r="r" b="b"/>
              <a:pathLst>
                <a:path w="3840772" h="666249">
                  <a:moveTo>
                    <a:pt x="22828" y="0"/>
                  </a:moveTo>
                  <a:lnTo>
                    <a:pt x="3817944" y="0"/>
                  </a:lnTo>
                  <a:cubicBezTo>
                    <a:pt x="3830551" y="0"/>
                    <a:pt x="3840772" y="10221"/>
                    <a:pt x="3840772" y="22828"/>
                  </a:cubicBezTo>
                  <a:lnTo>
                    <a:pt x="3840772" y="643421"/>
                  </a:lnTo>
                  <a:cubicBezTo>
                    <a:pt x="3840772" y="656028"/>
                    <a:pt x="3830551" y="666249"/>
                    <a:pt x="3817944" y="666249"/>
                  </a:cubicBezTo>
                  <a:lnTo>
                    <a:pt x="22828" y="666249"/>
                  </a:lnTo>
                  <a:cubicBezTo>
                    <a:pt x="10221" y="666249"/>
                    <a:pt x="0" y="656028"/>
                    <a:pt x="0" y="643421"/>
                  </a:cubicBezTo>
                  <a:lnTo>
                    <a:pt x="0" y="22828"/>
                  </a:lnTo>
                  <a:cubicBezTo>
                    <a:pt x="0" y="10221"/>
                    <a:pt x="10221" y="0"/>
                    <a:pt x="22828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>
              <a:solidFill>
                <a:srgbClr val="D9D9D9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44" name="TextBox 10">
              <a:extLst>
                <a:ext uri="{FF2B5EF4-FFF2-40B4-BE49-F238E27FC236}">
                  <a16:creationId xmlns:a16="http://schemas.microsoft.com/office/drawing/2014/main" id="{35AC87F2-59B6-4DFF-84AB-166F5245FB72}"/>
                </a:ext>
              </a:extLst>
            </p:cNvPr>
            <p:cNvSpPr txBox="1"/>
            <p:nvPr/>
          </p:nvSpPr>
          <p:spPr>
            <a:xfrm>
              <a:off x="0" y="-47625"/>
              <a:ext cx="3840772" cy="7138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45" name="TextBox 14">
            <a:extLst>
              <a:ext uri="{FF2B5EF4-FFF2-40B4-BE49-F238E27FC236}">
                <a16:creationId xmlns:a16="http://schemas.microsoft.com/office/drawing/2014/main" id="{1256DB27-8171-4EBF-9BF7-71401CC39125}"/>
              </a:ext>
            </a:extLst>
          </p:cNvPr>
          <p:cNvSpPr txBox="1"/>
          <p:nvPr/>
        </p:nvSpPr>
        <p:spPr>
          <a:xfrm>
            <a:off x="11244001" y="8184387"/>
            <a:ext cx="1607021" cy="4966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Footer</a:t>
            </a:r>
          </a:p>
        </p:txBody>
      </p:sp>
      <p:sp>
        <p:nvSpPr>
          <p:cNvPr id="46" name="TextBox 16">
            <a:extLst>
              <a:ext uri="{FF2B5EF4-FFF2-40B4-BE49-F238E27FC236}">
                <a16:creationId xmlns:a16="http://schemas.microsoft.com/office/drawing/2014/main" id="{1989B0A8-48F0-411A-B049-1299FA9D6347}"/>
              </a:ext>
            </a:extLst>
          </p:cNvPr>
          <p:cNvSpPr txBox="1"/>
          <p:nvPr/>
        </p:nvSpPr>
        <p:spPr>
          <a:xfrm>
            <a:off x="12959859" y="8061820"/>
            <a:ext cx="3958306" cy="7334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5901" lvl="1" algn="l">
              <a:lnSpc>
                <a:spcPts val="3000"/>
              </a:lnSpc>
            </a:pP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공지사항</a:t>
            </a:r>
            <a:r>
              <a:rPr lang="en-US" altLang="ko-KR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고객센터</a:t>
            </a:r>
            <a:r>
              <a:rPr lang="en-US" altLang="ko-KR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회사</a:t>
            </a:r>
            <a:r>
              <a:rPr lang="en-US" altLang="ko-KR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SNS, </a:t>
            </a: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사업자 정보</a:t>
            </a:r>
            <a:r>
              <a:rPr lang="en-US" altLang="ko-KR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000" dirty="0">
                <a:solidFill>
                  <a:srgbClr val="000000"/>
                </a:solidFill>
                <a:latin typeface="윤고딕"/>
                <a:ea typeface="윤고딕"/>
                <a:cs typeface="윤고딕"/>
                <a:sym typeface="윤고딕"/>
              </a:rPr>
              <a:t>수상내역 등</a:t>
            </a:r>
            <a:endParaRPr lang="en-US" sz="2000" dirty="0">
              <a:solidFill>
                <a:srgbClr val="000000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35" name="TextBox 14">
            <a:extLst>
              <a:ext uri="{FF2B5EF4-FFF2-40B4-BE49-F238E27FC236}">
                <a16:creationId xmlns:a16="http://schemas.microsoft.com/office/drawing/2014/main" id="{6465DA40-DF5A-4343-BB22-C3F2EE7531A6}"/>
              </a:ext>
            </a:extLst>
          </p:cNvPr>
          <p:cNvSpPr txBox="1"/>
          <p:nvPr/>
        </p:nvSpPr>
        <p:spPr>
          <a:xfrm>
            <a:off x="8481294" y="4033709"/>
            <a:ext cx="1858812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ko-KR" altLang="en-US" sz="3600" dirty="0">
                <a:solidFill>
                  <a:srgbClr val="000000"/>
                </a:solidFill>
                <a:latin typeface="윤고딕 Semi-Bold"/>
                <a:ea typeface="윤고딕 Semi-Bold"/>
                <a:cs typeface="윤고딕 Semi-Bold"/>
                <a:sym typeface="윤고딕 Semi-Bold"/>
              </a:rPr>
              <a:t>레이아웃</a:t>
            </a:r>
            <a:endParaRPr lang="en-US" altLang="ko-KR" sz="3600" dirty="0">
              <a:solidFill>
                <a:srgbClr val="000000"/>
              </a:solidFill>
              <a:latin typeface="윤고딕 Semi-Bold"/>
              <a:ea typeface="윤고딕 Semi-Bold"/>
              <a:cs typeface="윤고딕 Semi-Bold"/>
              <a:sym typeface="윤고딕 Semi-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94</Words>
  <Application>Microsoft Office PowerPoint</Application>
  <PresentationFormat>사용자 지정</PresentationFormat>
  <Paragraphs>19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Calibri</vt:lpstr>
      <vt:lpstr>윤고딕 Semi-Bold</vt:lpstr>
      <vt:lpstr>윤고딕</vt:lpstr>
      <vt:lpstr>Arial</vt:lpstr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보라색 포인트 프로모션 기획서 프레젠테이션</dc:title>
  <dc:creator>Administrator</dc:creator>
  <cp:lastModifiedBy>FullName</cp:lastModifiedBy>
  <cp:revision>23</cp:revision>
  <dcterms:created xsi:type="dcterms:W3CDTF">2006-08-16T00:00:00Z</dcterms:created>
  <dcterms:modified xsi:type="dcterms:W3CDTF">2025-07-04T06:24:33Z</dcterms:modified>
  <dc:identifier>DAGsFpXP43w</dc:identifier>
</cp:coreProperties>
</file>

<file path=docProps/thumbnail.jpeg>
</file>